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erriweath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bold.fntdata"/><Relationship Id="rId25" Type="http://schemas.openxmlformats.org/officeDocument/2006/relationships/font" Target="fonts/Merriweather-regular.fntdata"/><Relationship Id="rId28" Type="http://schemas.openxmlformats.org/officeDocument/2006/relationships/font" Target="fonts/Merriweather-boldItalic.fntdata"/><Relationship Id="rId27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32f823ef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f32f823e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f32f823eff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f32f823eff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32f823ef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32f823ef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f32f823eff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f32f823ef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708602575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f708602575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Discuss any difficulties that arose, and how you dealt with them.</a:t>
            </a:r>
            <a:endParaRPr sz="12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Discuss any additional questions that came up, but which you didn't have time to answer: What would you research next, if you had two more weeks?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708602575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70860257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70860257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70860257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Define the core message or hypothesis of your project.</a:t>
            </a:r>
            <a:endParaRPr sz="1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Describe the questions you asked, and why you asked them.</a:t>
            </a:r>
            <a:endParaRPr sz="1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Describe whether you were able to answer these questions to your satisfaction, and briefly summarize your findings.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32f823ef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32f823ef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708602575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708602575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Describe the exploration and cleanup process.</a:t>
            </a:r>
            <a:endParaRPr sz="13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Discuss insights you had while exploring the data that you didn't anticipate.</a:t>
            </a:r>
            <a:endParaRPr sz="13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Discuss any problems that arose after exploring the data, and how you resolved them.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f32f823ef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f32f823e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Describe the exploration and cleanup process.</a:t>
            </a:r>
            <a:endParaRPr sz="13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Discuss insights you had while exploring the data that you didn't anticipate.</a:t>
            </a:r>
            <a:endParaRPr sz="13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Discuss any problems that arose after exploring the data, and how you resolved them.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708602575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f708602575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32f823ef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32f823e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32f823ef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32f823ef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f32f823ef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f32f823ef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489738" y="186250"/>
            <a:ext cx="8164500" cy="6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40"/>
              <a:t>Project 1: Comparative Portfolio Analysis</a:t>
            </a:r>
            <a:endParaRPr sz="3040"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92238" y="781300"/>
            <a:ext cx="8359500" cy="6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679">
                <a:solidFill>
                  <a:schemeClr val="dk1"/>
                </a:solidFill>
              </a:rPr>
              <a:t>Charles Panagopoulos, Alex Toenshoff, Ian Melhorn</a:t>
            </a:r>
            <a:endParaRPr sz="1679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879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979">
              <a:solidFill>
                <a:schemeClr val="dk1"/>
              </a:solidFill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4975" y="1670975"/>
            <a:ext cx="5211550" cy="2742650"/>
          </a:xfrm>
          <a:prstGeom prst="rect">
            <a:avLst/>
          </a:prstGeom>
          <a:noFill/>
          <a:ln>
            <a:noFill/>
          </a:ln>
          <a:effectLst>
            <a:outerShdw blurRad="128588" rotWithShape="0" algn="bl" dir="2640000" dist="85725">
              <a:srgbClr val="000000">
                <a:alpha val="47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02975" y="150600"/>
            <a:ext cx="3706500" cy="3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/>
              <a:t>Exploration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66"/>
              <a:t>Financial</a:t>
            </a:r>
            <a:endParaRPr sz="246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66"/>
              <a:t>Portfolio</a:t>
            </a:r>
            <a:endParaRPr sz="2466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4370550" y="227725"/>
            <a:ext cx="4729800" cy="48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/>
              <a:t>How could investing in a financial stock portfolio vs. a technology stock portfolio impact retirement planning over 10 years?</a:t>
            </a:r>
            <a:endParaRPr b="1" sz="1400"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1450" y="1391922"/>
            <a:ext cx="6052401" cy="328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02975" y="150600"/>
            <a:ext cx="3706500" cy="18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66"/>
              <a:t>Financial Portfolio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4370550" y="227725"/>
            <a:ext cx="4729800" cy="48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How could investing in a financial stock portfolio vs. a technology stock portfolio impact retirement planning over 10 years?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400"/>
              <a:t>$20k → between $238,874 and $2,959,959 in 10 years.</a:t>
            </a:r>
            <a:endParaRPr b="1" sz="1400"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70972"/>
            <a:ext cx="9144001" cy="2059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02975" y="150600"/>
            <a:ext cx="3706500" cy="3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66"/>
              <a:t>FAANG</a:t>
            </a:r>
            <a:endParaRPr sz="246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66"/>
              <a:t>Portfolio</a:t>
            </a:r>
            <a:endParaRPr sz="2466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4370550" y="227725"/>
            <a:ext cx="47298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/>
              <a:t>How could investing in </a:t>
            </a:r>
            <a:r>
              <a:rPr b="1" lang="en" sz="1400"/>
              <a:t>a financial stock portfolio vs. </a:t>
            </a:r>
            <a:r>
              <a:rPr b="1" lang="en" sz="1400"/>
              <a:t>a technology stock portfolio impact retirement planning over 10 years?</a:t>
            </a:r>
            <a:endParaRPr b="1" sz="1400"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2900" y="1409500"/>
            <a:ext cx="5952150" cy="321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302975" y="150600"/>
            <a:ext cx="3706500" cy="22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66"/>
              <a:t>FAANG</a:t>
            </a:r>
            <a:endParaRPr sz="246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66"/>
              <a:t>Portfolio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5"/>
          <p:cNvSpPr txBox="1"/>
          <p:nvPr>
            <p:ph idx="1" type="body"/>
          </p:nvPr>
        </p:nvSpPr>
        <p:spPr>
          <a:xfrm>
            <a:off x="4370550" y="227725"/>
            <a:ext cx="4729800" cy="48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How could investing in a financial stock portfolio vs. a technology stock portfolio impact retirement planning over 10 years?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400"/>
              <a:t>$20k → between $109,055 and $841,182 in 10 years.</a:t>
            </a:r>
            <a:endParaRPr b="1" sz="1500"/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56987"/>
            <a:ext cx="9143998" cy="206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idx="1" type="body"/>
          </p:nvPr>
        </p:nvSpPr>
        <p:spPr>
          <a:xfrm>
            <a:off x="4341850" y="1220675"/>
            <a:ext cx="4719600" cy="3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had issues with the Monte Carlo Simulation for the crypto data. The crypto data pulled in from Santiment did not align with the pre-built simulation code.</a:t>
            </a:r>
            <a:endParaRPr sz="1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did not successfully create a dashboard of the visualizations in the analysis. We attempted to initiate the code to do so, but ran into issues and ultimately ran out of time.</a:t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One of our team members was dropped from the project, causing a heavier lift for the remaining members.</a:t>
            </a:r>
            <a:endParaRPr sz="14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58" name="Google Shape;158;p26"/>
          <p:cNvSpPr txBox="1"/>
          <p:nvPr>
            <p:ph type="title"/>
          </p:nvPr>
        </p:nvSpPr>
        <p:spPr>
          <a:xfrm>
            <a:off x="4915900" y="397350"/>
            <a:ext cx="37065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33">
                <a:solidFill>
                  <a:schemeClr val="dk1"/>
                </a:solidFill>
              </a:rPr>
              <a:t>Postmortem</a:t>
            </a:r>
            <a:endParaRPr sz="2833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59" name="Google Shape;1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013" y="1569800"/>
            <a:ext cx="3637925" cy="242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title"/>
          </p:nvPr>
        </p:nvSpPr>
        <p:spPr>
          <a:xfrm>
            <a:off x="1374300" y="2059175"/>
            <a:ext cx="6395400" cy="8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4882750" y="222075"/>
            <a:ext cx="37065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33">
                <a:solidFill>
                  <a:schemeClr val="dk1"/>
                </a:solidFill>
              </a:rPr>
              <a:t>Motivation</a:t>
            </a:r>
            <a:endParaRPr sz="313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378600" y="931025"/>
            <a:ext cx="4714800" cy="4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5-year historical performance </a:t>
            </a:r>
            <a:r>
              <a:rPr lang="en" sz="1600"/>
              <a:t>analysis comparing </a:t>
            </a:r>
            <a:r>
              <a:rPr b="1" lang="en" sz="1600"/>
              <a:t>three</a:t>
            </a:r>
            <a:r>
              <a:rPr lang="en" sz="1600"/>
              <a:t> different portfolios:</a:t>
            </a:r>
            <a:endParaRPr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b="1" lang="en" sz="1600"/>
              <a:t>Financial portfolio:</a:t>
            </a:r>
            <a:r>
              <a:rPr lang="en" sz="1600"/>
              <a:t> VISA, SQUARE, PAYPAL, MASTERCARD, AMEX</a:t>
            </a:r>
            <a:endParaRPr sz="1600"/>
          </a:p>
          <a:p>
            <a:pPr indent="-330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b="1" lang="en" sz="1600"/>
              <a:t>Technology portfolio:</a:t>
            </a:r>
            <a:r>
              <a:rPr lang="en" sz="1600"/>
              <a:t> FACEBOOK, AMAZON, APPLE, NETFLIX, GOOGLE</a:t>
            </a:r>
            <a:endParaRPr sz="1600"/>
          </a:p>
          <a:p>
            <a:pPr indent="-330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b="1" lang="en" sz="1600"/>
              <a:t>Crypto portfolio:</a:t>
            </a:r>
            <a:r>
              <a:rPr lang="en" sz="1600"/>
              <a:t> BITCOIN, ETHEREUM, LITECOIN, CARDANO, DOGECOIN</a:t>
            </a:r>
            <a:endParaRPr sz="1600"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8880" y="500250"/>
            <a:ext cx="1553031" cy="116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6809" y="1804716"/>
            <a:ext cx="2277169" cy="1280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5851" y="3252618"/>
            <a:ext cx="2319075" cy="13906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5177025" y="254450"/>
            <a:ext cx="3382500" cy="8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Questions </a:t>
            </a:r>
            <a:r>
              <a:rPr lang="en">
                <a:solidFill>
                  <a:schemeClr val="dk1"/>
                </a:solidFill>
              </a:rPr>
              <a:t>Summary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361250" y="994250"/>
            <a:ext cx="4693500" cy="34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Has investing in a basket of cryptos outperformed investing in a basket of FinTech stocks the last 5 years or vice versa?</a:t>
            </a:r>
            <a:endParaRPr b="1"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What is the best portfolio to allocate funds to in terms of risk/reward?</a:t>
            </a:r>
            <a:endParaRPr b="1"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How could investing in a financial stock portfolio vs. a technology stock portfolio impact retirement planning over 10 years?</a:t>
            </a:r>
            <a:endParaRPr b="1"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425" y="453638"/>
            <a:ext cx="2824150" cy="4236225"/>
          </a:xfrm>
          <a:prstGeom prst="rect">
            <a:avLst/>
          </a:prstGeom>
          <a:noFill/>
          <a:ln>
            <a:noFill/>
          </a:ln>
          <a:effectLst>
            <a:outerShdw blurRad="300038" rotWithShape="0" algn="bl" dir="3180000" dist="142875">
              <a:srgbClr val="000000">
                <a:alpha val="73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864650" y="218125"/>
            <a:ext cx="37065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22">
                <a:solidFill>
                  <a:schemeClr val="dk1"/>
                </a:solidFill>
              </a:rPr>
              <a:t>Imports &amp; Libraries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370550" y="917725"/>
            <a:ext cx="4694700" cy="37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used the Alpaca API to retrieve the financial portfolio stock data and the technology portfolio stock data.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used an additional </a:t>
            </a:r>
            <a:r>
              <a:rPr lang="en" sz="1400"/>
              <a:t>Python library that hasn't been covered in class to retrieve the crypto portfolio data, called Santiment (san).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used Pandas to clean and format our datasets.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used NumPy and MCForecastTools for additional </a:t>
            </a:r>
            <a:r>
              <a:rPr lang="en" sz="1400"/>
              <a:t>visualizations</a:t>
            </a:r>
            <a:r>
              <a:rPr lang="en" sz="1400"/>
              <a:t> and analysis.</a:t>
            </a:r>
            <a:endParaRPr sz="1400"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925" y="377125"/>
            <a:ext cx="3369251" cy="438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5270850" y="172100"/>
            <a:ext cx="2894100" cy="7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22">
                <a:solidFill>
                  <a:schemeClr val="dk1"/>
                </a:solidFill>
              </a:rPr>
              <a:t>Data Analysis</a:t>
            </a:r>
            <a:endParaRPr sz="3022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4370550" y="826300"/>
            <a:ext cx="4694700" cy="3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After calculating the weighted returns for each of the three portfolios, we combined the returns data into one dataframe to perform the quantitative analysis.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plotted the combined daily returns and cumulative returns across portfolios to assess performance over a 5-year period.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analyzed portfolio risk, including standard deviations, rolling statistics, correlation, beta (covariance/variance), and sharpe ratios.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Lastly, we’ve conducted monte carlo simulations across portfolios to project performance over a 10-year period.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400"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30" y="1529305"/>
            <a:ext cx="3706500" cy="2084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744250" y="140150"/>
            <a:ext cx="79569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&amp; </a:t>
            </a:r>
            <a:r>
              <a:rPr lang="en">
                <a:solidFill>
                  <a:schemeClr val="dk1"/>
                </a:solidFill>
              </a:rPr>
              <a:t>Data Exploration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0762" y="774349"/>
            <a:ext cx="6902473" cy="411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1609825" y="1802550"/>
            <a:ext cx="5055300" cy="7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/>
              <a:t>Has investing in a basket of cryptos outperformed investing in a basket of FinTech stocks the last 5 years or vice versa?</a:t>
            </a:r>
            <a:endParaRPr b="1"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2292400" y="67600"/>
            <a:ext cx="55323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&amp; </a:t>
            </a:r>
            <a:r>
              <a:rPr lang="en">
                <a:solidFill>
                  <a:schemeClr val="dk1"/>
                </a:solidFill>
              </a:rPr>
              <a:t>Data </a:t>
            </a:r>
            <a:r>
              <a:rPr lang="en">
                <a:solidFill>
                  <a:schemeClr val="dk1"/>
                </a:solidFill>
              </a:rPr>
              <a:t>Exploration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4425" y="793100"/>
            <a:ext cx="7395152" cy="40913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1696700" y="1741650"/>
            <a:ext cx="3562800" cy="8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What is the best portfolio to allocate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/>
              <a:t>funds to in terms of risk/reward?</a:t>
            </a:r>
            <a:endParaRPr b="1"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2276900" y="10125"/>
            <a:ext cx="48978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&amp; </a:t>
            </a:r>
            <a:r>
              <a:rPr lang="en">
                <a:solidFill>
                  <a:schemeClr val="dk1"/>
                </a:solidFill>
              </a:rPr>
              <a:t>Data Exploration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250" y="653650"/>
            <a:ext cx="7276698" cy="4295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1614200" y="1741650"/>
            <a:ext cx="3562800" cy="8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What is the best portfolio to allocate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/>
              <a:t>funds to in terms of risk/reward?</a:t>
            </a:r>
            <a:endParaRPr b="1"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2265550" y="208350"/>
            <a:ext cx="5509200" cy="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&amp; </a:t>
            </a:r>
            <a:r>
              <a:rPr lang="en">
                <a:solidFill>
                  <a:schemeClr val="dk1"/>
                </a:solidFill>
              </a:rPr>
              <a:t>Data Exploration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5368050" y="2447050"/>
            <a:ext cx="3562800" cy="8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What is the best portfolio to allocate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/>
              <a:t>funds to in terms of risk/reward?</a:t>
            </a:r>
            <a:endParaRPr b="1" sz="1600"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825" y="1100050"/>
            <a:ext cx="4823774" cy="35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